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74" r:id="rId2"/>
    <p:sldId id="270" r:id="rId3"/>
    <p:sldId id="271" r:id="rId4"/>
    <p:sldId id="273" r:id="rId5"/>
    <p:sldId id="264" r:id="rId6"/>
    <p:sldId id="268" r:id="rId7"/>
    <p:sldId id="280" r:id="rId8"/>
    <p:sldId id="272" r:id="rId9"/>
    <p:sldId id="279" r:id="rId10"/>
    <p:sldId id="276" r:id="rId11"/>
    <p:sldId id="278" r:id="rId12"/>
    <p:sldId id="281" r:id="rId13"/>
    <p:sldId id="282" r:id="rId14"/>
    <p:sldId id="275" r:id="rId15"/>
    <p:sldId id="283" r:id="rId16"/>
    <p:sldId id="284" r:id="rId17"/>
    <p:sldId id="285" r:id="rId18"/>
    <p:sldId id="265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/>
    <p:restoredTop sz="94691"/>
  </p:normalViewPr>
  <p:slideViewPr>
    <p:cSldViewPr snapToGrid="0">
      <p:cViewPr varScale="1">
        <p:scale>
          <a:sx n="134" d="100"/>
          <a:sy n="134" d="100"/>
        </p:scale>
        <p:origin x="166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EE2EED-969C-3043-BFEB-B2039DACADBB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D70542-02EE-514D-BC87-7D0C03CD67D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4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FC0D10-2E5E-D977-D278-CBC7755F7C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2A41EF-4EA3-1074-B083-3C9CD803FE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3EC5E8-7CCF-2A63-45EB-406A5841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216D8-0717-BC2D-3D16-2FC04D8353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224C04-52DF-E8F3-8C3A-F934CE487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958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D930A1-1559-1C69-2833-52B27C7475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795285-894E-13BE-ECCB-8685769DC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E257A-C4D1-DD73-1F07-2CAF0DE55F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553E8-2547-C42F-13C3-1111E5E49D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AF3B91-AD5F-8B85-1756-9D7A7C059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3523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4F440F-4B80-B399-2A9C-4C73EDB59AB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A4B820B-3093-3F78-DB98-E1D50D52BB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74DBE9-38A8-1415-6626-AD2EEF6583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C7F641-3E2B-730A-D580-2B2BB9E9D0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FAFE2D-3125-105A-6BC2-7B559E7217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0033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FE901-4F37-A8BD-6B1D-97E34BF924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02FD6-EC3D-5BC4-F19F-C6E0398F8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00A8BE-3F85-A334-CC9C-1CD1E5F4DE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36412C-6AAC-1872-ACE9-0DBF760B3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FE675-A920-772D-66FA-C73ED1DFDA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624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E54C8-E679-001F-626A-AD2BE10DB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14C5B1-CA87-2B7D-0DD8-D9941C50DE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DF2C19-CDE6-B50E-7CB2-FB92E9414A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3556FE-3BE9-1E6D-1B54-7E444ADCAB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9E8ECA-621B-FA77-9CFC-63C048357B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40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2B17D-22B3-ECB8-91E3-09BFB80C8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C3390F-EC02-ADE0-FFC1-1715A2F6F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C76E247-60FB-E414-9D09-518C00E724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BC2D16-8F53-4862-9056-79707626B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A7589A-D67D-CC79-4ABC-8FA59F89A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5087B2-5C4D-7869-D5E9-11D412B4D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49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6AC8ED-6478-2E9D-CD9E-C12C7D5F3F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A313A4-99EE-0648-8E46-30E1DF29B9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3CD14CE-2C7F-7685-9014-C6EBBFACC2B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55C551-47E5-7684-4B36-2D6E21AE80F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A722664-19FE-57A5-82EF-A83A52ABA6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1A21E-BE67-98E4-3E55-0B07B8153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9B002E2-8AA0-66C2-C7EA-DB704623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9DC611C-8628-1D73-029C-D86A8E316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20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45625-36FA-9FF9-EBFB-81543ED31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D5EA81-8A24-A791-A007-EE675B5DCD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BABAC5-4AFB-7054-14BD-6E48109DA8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DF0671-E129-61B8-5025-B1B5536CC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730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9B7FB1-66AD-53BE-C9D5-B52959A6FD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21337F-6A59-A245-EFCC-78D6454BD4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8D5A2-D63A-CBEC-D52B-3EEBCBCEA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1476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C134D-9BA3-C203-A8DC-6C7BC4B5B5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EAF26D-9D3D-8634-E994-BB8B7FB399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F8A5D1-8E8A-D85F-E49C-03F5EF83C9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BF98B1-FFEA-AC82-4489-B40040C9F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791BEC-41C0-886C-44AC-A7204877C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DCECBC-B4F8-B2A0-DF13-E0CB1CECE8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80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E2BFE-2C27-9498-C071-FFB064FE5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4D1ABE-5BF2-C80C-7CA5-517582CB464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51C9361-600F-DC0D-B02C-56B20B59C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1698D-3ACF-BACE-74E6-0AD0D71CF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9DFEFE-064D-CEEC-1177-208165A5A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4457C0-C9B4-4006-30D3-D410BF2D1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053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522773-AE14-14BA-2F27-61FA64F9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F8CC9B-17B0-A419-4AA2-74E4B9AF5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BEF4A-15E0-0F2F-C244-4F7AC43B5C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1AE81D-AF3C-6549-B6CA-78464CB9F097}" type="datetimeFigureOut">
              <a:rPr lang="en-US" smtClean="0"/>
              <a:t>5/2/24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61CDE-CC9D-674F-A0F0-B0889FFD1C8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24B79-4CF6-9B4B-3ABF-148FD05C0B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C1D717-F15E-6040-97E8-EA62AA3E55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54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4883A8A-4711-2C9F-E112-CB783D1AD216}"/>
              </a:ext>
            </a:extLst>
          </p:cNvPr>
          <p:cNvSpPr/>
          <p:nvPr/>
        </p:nvSpPr>
        <p:spPr>
          <a:xfrm>
            <a:off x="0" y="1858297"/>
            <a:ext cx="12192000" cy="209427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F292582-193C-0F6E-E0DA-C8FD06A44243}"/>
              </a:ext>
            </a:extLst>
          </p:cNvPr>
          <p:cNvSpPr txBox="1">
            <a:spLocks/>
          </p:cNvSpPr>
          <p:nvPr/>
        </p:nvSpPr>
        <p:spPr>
          <a:xfrm>
            <a:off x="0" y="1858297"/>
            <a:ext cx="12192000" cy="20942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b="1" dirty="0">
                <a:latin typeface="Arial" panose="020B0604020202020204" pitchFamily="34" charset="0"/>
                <a:cs typeface="Arial" panose="020B0604020202020204" pitchFamily="34" charset="0"/>
              </a:rPr>
              <a:t>R code tutorial</a:t>
            </a:r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algn="ctr"/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Assessing the effect of Vitamin D exposure on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Fn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biofilm formation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836362-4206-4E88-0014-643055E2CA5B}"/>
              </a:ext>
            </a:extLst>
          </p:cNvPr>
          <p:cNvSpPr txBox="1"/>
          <p:nvPr/>
        </p:nvSpPr>
        <p:spPr>
          <a:xfrm>
            <a:off x="5204570" y="4259402"/>
            <a:ext cx="178286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Leticia Testa</a:t>
            </a: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May 2</a:t>
            </a:r>
            <a:r>
              <a:rPr lang="en-US" sz="2000" baseline="30000" dirty="0">
                <a:latin typeface="Arial" panose="020B0604020202020204" pitchFamily="34" charset="0"/>
                <a:cs typeface="Arial" panose="020B0604020202020204" pitchFamily="34" charset="0"/>
              </a:rPr>
              <a:t>nd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, 2024</a:t>
            </a:r>
          </a:p>
        </p:txBody>
      </p:sp>
      <p:pic>
        <p:nvPicPr>
          <p:cNvPr id="2050" name="Picture 2" descr="R (programming language) - Wikipedia">
            <a:extLst>
              <a:ext uri="{FF2B5EF4-FFF2-40B4-BE49-F238E27FC236}">
                <a16:creationId xmlns:a16="http://schemas.microsoft.com/office/drawing/2014/main" id="{4A8841F4-B68C-75A5-A904-571DFDD279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530" y="4325579"/>
            <a:ext cx="2912309" cy="225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2596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FA5BFB0-77B0-910B-9BE2-CDA11C0F1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025" y="1093807"/>
            <a:ext cx="11282120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Clean up environment</a:t>
            </a: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Install and upload libraries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7D98352-AE05-C100-7E69-F1A6A32F32EC}"/>
              </a:ext>
            </a:extLst>
          </p:cNvPr>
          <p:cNvSpPr txBox="1"/>
          <p:nvPr/>
        </p:nvSpPr>
        <p:spPr>
          <a:xfrm>
            <a:off x="5951891" y="4862580"/>
            <a:ext cx="20457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Used to read excel files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6B699F-8D1E-6265-6A2D-BBE8AFC3E301}"/>
              </a:ext>
            </a:extLst>
          </p:cNvPr>
          <p:cNvSpPr txBox="1"/>
          <p:nvPr/>
        </p:nvSpPr>
        <p:spPr>
          <a:xfrm>
            <a:off x="5929773" y="5172080"/>
            <a:ext cx="59068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Package that creates “wrappers” for much of ggplot2’s core functionality.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34CBAFF-5C02-BB82-A29D-5EAD0231B06B}"/>
              </a:ext>
            </a:extLst>
          </p:cNvPr>
          <p:cNvSpPr txBox="1"/>
          <p:nvPr/>
        </p:nvSpPr>
        <p:spPr>
          <a:xfrm>
            <a:off x="5948823" y="5888867"/>
            <a:ext cx="6090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Useful for integration of code and text, and it’s easy to customize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4914B3-F124-1C28-FAAF-850116101167}"/>
              </a:ext>
            </a:extLst>
          </p:cNvPr>
          <p:cNvSpPr txBox="1"/>
          <p:nvPr/>
        </p:nvSpPr>
        <p:spPr>
          <a:xfrm>
            <a:off x="5948823" y="5489117"/>
            <a:ext cx="17075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Extension of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ggplot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 descr="A screenshot of a computer&#10;&#10;Description automatically generated">
            <a:extLst>
              <a:ext uri="{FF2B5EF4-FFF2-40B4-BE49-F238E27FC236}">
                <a16:creationId xmlns:a16="http://schemas.microsoft.com/office/drawing/2014/main" id="{67793ABA-EEFF-573B-E81F-1C4BD2EC91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106"/>
          <a:stretch/>
        </p:blipFill>
        <p:spPr>
          <a:xfrm>
            <a:off x="611171" y="2754966"/>
            <a:ext cx="5192492" cy="3289300"/>
          </a:xfrm>
          <a:prstGeom prst="rect">
            <a:avLst/>
          </a:prstGeom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66D01D-52D2-01A2-3B8C-51D04E13DD05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3200400" y="5016469"/>
            <a:ext cx="2751491" cy="101669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B5490DF0-1E9C-E23F-83B1-67F0D0D43FF8}"/>
              </a:ext>
            </a:extLst>
          </p:cNvPr>
          <p:cNvCxnSpPr>
            <a:cxnSpLocks/>
          </p:cNvCxnSpPr>
          <p:nvPr/>
        </p:nvCxnSpPr>
        <p:spPr>
          <a:xfrm flipH="1">
            <a:off x="3200400" y="5266882"/>
            <a:ext cx="2729373" cy="59086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F362B4B-E901-FEE2-2F18-777C3DD4AEA4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3109258" y="5551884"/>
            <a:ext cx="2839565" cy="9112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FC7E000-BF74-82DC-A150-667F9CF4D6B6}"/>
              </a:ext>
            </a:extLst>
          </p:cNvPr>
          <p:cNvCxnSpPr>
            <a:cxnSpLocks/>
          </p:cNvCxnSpPr>
          <p:nvPr/>
        </p:nvCxnSpPr>
        <p:spPr>
          <a:xfrm flipH="1" flipV="1">
            <a:off x="3324225" y="5827312"/>
            <a:ext cx="2634683" cy="198605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43490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28B3E-7817-F8BE-A95A-6FFC057A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Setup my working directory:</a:t>
            </a:r>
          </a:p>
        </p:txBody>
      </p:sp>
      <p:pic>
        <p:nvPicPr>
          <p:cNvPr id="10" name="Picture 9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1A5634F0-1C87-669F-E75C-125779CB91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558"/>
          <a:stretch/>
        </p:blipFill>
        <p:spPr>
          <a:xfrm>
            <a:off x="257348" y="1968396"/>
            <a:ext cx="7356390" cy="797832"/>
          </a:xfrm>
          <a:prstGeom prst="rect">
            <a:avLst/>
          </a:prstGeom>
        </p:spPr>
      </p:pic>
      <p:pic>
        <p:nvPicPr>
          <p:cNvPr id="16" name="Picture 1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9FC39A45-7946-216E-28E9-A3B6AB424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609" y="828182"/>
            <a:ext cx="3501892" cy="5860492"/>
          </a:xfrm>
          <a:prstGeom prst="rect">
            <a:avLst/>
          </a:prstGeom>
        </p:spPr>
      </p:pic>
      <p:pic>
        <p:nvPicPr>
          <p:cNvPr id="21" name="Picture 20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36184D9F-081C-4893-CA97-8D2B36F31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854" y="3217183"/>
            <a:ext cx="5842000" cy="1473200"/>
          </a:xfrm>
          <a:prstGeom prst="rect">
            <a:avLst/>
          </a:prstGeom>
        </p:spPr>
      </p:pic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C51C073-078F-3053-C7EE-8E0AC8E5D7B8}"/>
              </a:ext>
            </a:extLst>
          </p:cNvPr>
          <p:cNvCxnSpPr>
            <a:cxnSpLocks/>
          </p:cNvCxnSpPr>
          <p:nvPr/>
        </p:nvCxnSpPr>
        <p:spPr>
          <a:xfrm>
            <a:off x="4668071" y="4117067"/>
            <a:ext cx="3390079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54266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28B3E-7817-F8BE-A95A-6FFC057A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data into treatment columns:</a:t>
            </a:r>
          </a:p>
          <a:p>
            <a:pPr lvl="1">
              <a:buFont typeface="Wingdings" pitchFamily="2" charset="2"/>
              <a:buChar char="Ø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Mutate – this function is part of ‘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dplyr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’ package and is used to add new variables (columns) to a data frame.</a:t>
            </a: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7D8C4F-FF05-9E86-541B-56C0E11A2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1890"/>
          <a:stretch/>
        </p:blipFill>
        <p:spPr>
          <a:xfrm>
            <a:off x="157404" y="2403275"/>
            <a:ext cx="7091121" cy="287055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C99C73E7-3AD1-A1C5-C5BE-C4174D607968}"/>
              </a:ext>
            </a:extLst>
          </p:cNvPr>
          <p:cNvCxnSpPr>
            <a:cxnSpLocks/>
          </p:cNvCxnSpPr>
          <p:nvPr/>
        </p:nvCxnSpPr>
        <p:spPr>
          <a:xfrm>
            <a:off x="3702964" y="3429000"/>
            <a:ext cx="3905250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screenshot of a computer&#10;&#10;Description automatically generated">
            <a:extLst>
              <a:ext uri="{FF2B5EF4-FFF2-40B4-BE49-F238E27FC236}">
                <a16:creationId xmlns:a16="http://schemas.microsoft.com/office/drawing/2014/main" id="{B436A252-7E51-2E1A-6434-13EFE8C0F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858" y="2403275"/>
            <a:ext cx="3883287" cy="3293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7289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5628B3E-7817-F8BE-A95A-6FFC057AD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I want pool all this data together and do some stats:</a:t>
            </a:r>
          </a:p>
        </p:txBody>
      </p:sp>
      <p:pic>
        <p:nvPicPr>
          <p:cNvPr id="17" name="Picture 1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77D8C4F-FF05-9E86-541B-56C0E11A27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" b="-499"/>
          <a:stretch/>
        </p:blipFill>
        <p:spPr>
          <a:xfrm>
            <a:off x="100732" y="1784967"/>
            <a:ext cx="7091121" cy="423565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40ED6D4-B4C6-82EC-ECE7-723DCF5420BE}"/>
              </a:ext>
            </a:extLst>
          </p:cNvPr>
          <p:cNvSpPr/>
          <p:nvPr/>
        </p:nvSpPr>
        <p:spPr>
          <a:xfrm>
            <a:off x="507327" y="4691269"/>
            <a:ext cx="3409950" cy="12713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22B9AC4F-2DD4-B2E0-74B2-26E64231C8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0326" y="2675708"/>
            <a:ext cx="4671291" cy="328694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8E6CE6B8-278A-E6C5-AC51-B3096EFABFBC}"/>
              </a:ext>
            </a:extLst>
          </p:cNvPr>
          <p:cNvCxnSpPr>
            <a:cxnSpLocks/>
          </p:cNvCxnSpPr>
          <p:nvPr/>
        </p:nvCxnSpPr>
        <p:spPr>
          <a:xfrm>
            <a:off x="4029075" y="5238750"/>
            <a:ext cx="3305175" cy="0"/>
          </a:xfrm>
          <a:prstGeom prst="straightConnector1">
            <a:avLst/>
          </a:prstGeom>
          <a:ln w="349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8518C567-96B1-C184-DC87-B85B0B88F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32" y="6155537"/>
            <a:ext cx="7091121" cy="5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0042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BDEA9E-EC7F-8CD7-D323-2189C042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Now that I have my data setup with statistical analysis, I need to plot:</a:t>
            </a:r>
          </a:p>
        </p:txBody>
      </p:sp>
      <p:pic>
        <p:nvPicPr>
          <p:cNvPr id="8" name="Picture 2" descr="On The Struggle Bus – thelifeididntchoose">
            <a:extLst>
              <a:ext uri="{FF2B5EF4-FFF2-40B4-BE49-F238E27FC236}">
                <a16:creationId xmlns:a16="http://schemas.microsoft.com/office/drawing/2014/main" id="{A19AF939-FA15-9210-6812-3023CD538B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225" y="6500"/>
            <a:ext cx="1555775" cy="108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CE94877-DC38-6824-3B31-EC1E2F683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910" y="1773049"/>
            <a:ext cx="5762089" cy="4951386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F3201C-50E6-7218-DDF2-19BDC984F7F3}"/>
              </a:ext>
            </a:extLst>
          </p:cNvPr>
          <p:cNvSpPr txBox="1">
            <a:spLocks/>
          </p:cNvSpPr>
          <p:nvPr/>
        </p:nvSpPr>
        <p:spPr>
          <a:xfrm>
            <a:off x="6539207" y="2012058"/>
            <a:ext cx="5149084" cy="44733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geom_abline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function to add a straight line with specified slope and intercept (I am using a dashed line)</a:t>
            </a:r>
          </a:p>
          <a:p>
            <a:pPr>
              <a:buFont typeface="Wingdings" pitchFamily="2" charset="2"/>
              <a:buChar char="Ø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geom_smooth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adds a smooth line to a plot (linear trend) </a:t>
            </a:r>
          </a:p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geom_errorbar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adds error bars to a plot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0BA8445-D1C3-1AD3-5DEF-FF21953E24F7}"/>
              </a:ext>
            </a:extLst>
          </p:cNvPr>
          <p:cNvSpPr/>
          <p:nvPr/>
        </p:nvSpPr>
        <p:spPr>
          <a:xfrm>
            <a:off x="790575" y="2295525"/>
            <a:ext cx="809625" cy="2190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4000EF4-551A-29BA-A693-8ACC8724F8D3}"/>
              </a:ext>
            </a:extLst>
          </p:cNvPr>
          <p:cNvSpPr/>
          <p:nvPr/>
        </p:nvSpPr>
        <p:spPr>
          <a:xfrm>
            <a:off x="790574" y="5400675"/>
            <a:ext cx="809625" cy="2190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0C55BC-1601-B761-028A-5B967F9F4219}"/>
              </a:ext>
            </a:extLst>
          </p:cNvPr>
          <p:cNvSpPr/>
          <p:nvPr/>
        </p:nvSpPr>
        <p:spPr>
          <a:xfrm>
            <a:off x="790573" y="6043041"/>
            <a:ext cx="933452" cy="219075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366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BDEA9E-EC7F-8CD7-D323-2189C042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Using annotate to label my lines:</a:t>
            </a: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ACC9B4F-897D-009B-C474-628ACF6796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6061" y="1685924"/>
            <a:ext cx="4611163" cy="49985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1EE7DF1-1C4B-0E3D-C7D4-119541F50F1E}"/>
              </a:ext>
            </a:extLst>
          </p:cNvPr>
          <p:cNvSpPr/>
          <p:nvPr/>
        </p:nvSpPr>
        <p:spPr>
          <a:xfrm>
            <a:off x="4238625" y="1695449"/>
            <a:ext cx="704850" cy="257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056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6BDEA9E-EC7F-8CD7-D323-2189C0425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8854" y="1093807"/>
            <a:ext cx="11534291" cy="512599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Final touchups: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BAF30E-1CF2-2977-0BC2-C844673B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158" y="1708870"/>
            <a:ext cx="8729850" cy="49631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A4685-45EE-33D8-74CD-A3262606DD64}"/>
              </a:ext>
            </a:extLst>
          </p:cNvPr>
          <p:cNvSpPr txBox="1"/>
          <p:nvPr/>
        </p:nvSpPr>
        <p:spPr>
          <a:xfrm>
            <a:off x="9331974" y="2305050"/>
            <a:ext cx="2657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Stat_cor</a:t>
            </a:r>
            <a:r>
              <a:rPr lang="en-US" dirty="0"/>
              <a:t>’ – function in ggplot2 used to compute correlation coefficients</a:t>
            </a:r>
          </a:p>
          <a:p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geom_point</a:t>
            </a:r>
            <a:r>
              <a:rPr lang="en-US" dirty="0"/>
              <a:t>’ – function used to create a scatterplot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A8252-DBF0-A144-501F-447B7012DE8F}"/>
              </a:ext>
            </a:extLst>
          </p:cNvPr>
          <p:cNvSpPr/>
          <p:nvPr/>
        </p:nvSpPr>
        <p:spPr>
          <a:xfrm>
            <a:off x="1028700" y="1857374"/>
            <a:ext cx="704850" cy="257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B50215-E8B0-C928-AD47-985FB82F1B3A}"/>
              </a:ext>
            </a:extLst>
          </p:cNvPr>
          <p:cNvSpPr/>
          <p:nvPr/>
        </p:nvSpPr>
        <p:spPr>
          <a:xfrm>
            <a:off x="1028699" y="2838449"/>
            <a:ext cx="790575" cy="257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056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74635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 code</a:t>
            </a:r>
          </a:p>
        </p:txBody>
      </p:sp>
      <p:pic>
        <p:nvPicPr>
          <p:cNvPr id="8" name="Picture 7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7BAF30E-1CF2-2977-0BC2-C844673B15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33" y="839131"/>
            <a:ext cx="8408770" cy="478062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95A4685-45EE-33D8-74CD-A3262606DD64}"/>
              </a:ext>
            </a:extLst>
          </p:cNvPr>
          <p:cNvSpPr txBox="1"/>
          <p:nvPr/>
        </p:nvSpPr>
        <p:spPr>
          <a:xfrm>
            <a:off x="9331974" y="2305050"/>
            <a:ext cx="265747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‘</a:t>
            </a:r>
            <a:r>
              <a:rPr lang="en-US" dirty="0" err="1"/>
              <a:t>Stat_cor</a:t>
            </a:r>
            <a:r>
              <a:rPr lang="en-US" dirty="0"/>
              <a:t>’ – function in ggplot2 used to compute correlation coefficients</a:t>
            </a:r>
          </a:p>
          <a:p>
            <a:endParaRPr lang="en-US" dirty="0"/>
          </a:p>
          <a:p>
            <a:r>
              <a:rPr lang="en-US" dirty="0"/>
              <a:t>‘</a:t>
            </a:r>
            <a:r>
              <a:rPr lang="en-US" dirty="0" err="1"/>
              <a:t>geom_point</a:t>
            </a:r>
            <a:r>
              <a:rPr lang="en-US" dirty="0"/>
              <a:t>’ – function used to create a scatterplot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FA8252-DBF0-A144-501F-447B7012DE8F}"/>
              </a:ext>
            </a:extLst>
          </p:cNvPr>
          <p:cNvSpPr/>
          <p:nvPr/>
        </p:nvSpPr>
        <p:spPr>
          <a:xfrm>
            <a:off x="866775" y="987634"/>
            <a:ext cx="704850" cy="257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AB50215-E8B0-C928-AD47-985FB82F1B3A}"/>
              </a:ext>
            </a:extLst>
          </p:cNvPr>
          <p:cNvSpPr/>
          <p:nvPr/>
        </p:nvSpPr>
        <p:spPr>
          <a:xfrm>
            <a:off x="866774" y="1968709"/>
            <a:ext cx="790575" cy="257176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black and white text&#10;&#10;Description automatically generated">
            <a:extLst>
              <a:ext uri="{FF2B5EF4-FFF2-40B4-BE49-F238E27FC236}">
                <a16:creationId xmlns:a16="http://schemas.microsoft.com/office/drawing/2014/main" id="{D1FBB0F9-63D1-76BC-E645-9E43875F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232" y="5653615"/>
            <a:ext cx="8408771" cy="10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066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16F116-4F82-CEDC-46FB-39C51135A850}"/>
              </a:ext>
            </a:extLst>
          </p:cNvPr>
          <p:cNvSpPr/>
          <p:nvPr/>
        </p:nvSpPr>
        <p:spPr>
          <a:xfrm>
            <a:off x="0" y="-1"/>
            <a:ext cx="12192000" cy="10195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4D7875-FE32-87C0-7979-C839F22AA954}"/>
              </a:ext>
            </a:extLst>
          </p:cNvPr>
          <p:cNvSpPr txBox="1">
            <a:spLocks/>
          </p:cNvSpPr>
          <p:nvPr/>
        </p:nvSpPr>
        <p:spPr>
          <a:xfrm>
            <a:off x="105104" y="282277"/>
            <a:ext cx="11811000" cy="57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b="1" dirty="0">
                <a:latin typeface="Arial" panose="020B0604020202020204" pitchFamily="34" charset="0"/>
                <a:cs typeface="Arial" panose="020B0604020202020204" pitchFamily="34" charset="0"/>
              </a:rPr>
              <a:t>Final product</a:t>
            </a:r>
          </a:p>
        </p:txBody>
      </p:sp>
      <p:pic>
        <p:nvPicPr>
          <p:cNvPr id="5" name="Picture 4" descr="A graph showing the growth of biofilm&#10;&#10;Description automatically generated">
            <a:extLst>
              <a:ext uri="{FF2B5EF4-FFF2-40B4-BE49-F238E27FC236}">
                <a16:creationId xmlns:a16="http://schemas.microsoft.com/office/drawing/2014/main" id="{B2362335-157A-BFEA-228E-382D5C498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565" y="1135600"/>
            <a:ext cx="8504360" cy="552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4512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716F116-4F82-CEDC-46FB-39C51135A850}"/>
              </a:ext>
            </a:extLst>
          </p:cNvPr>
          <p:cNvSpPr/>
          <p:nvPr/>
        </p:nvSpPr>
        <p:spPr>
          <a:xfrm>
            <a:off x="0" y="-1"/>
            <a:ext cx="12192000" cy="101950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4D7875-FE32-87C0-7979-C839F22AA954}"/>
              </a:ext>
            </a:extLst>
          </p:cNvPr>
          <p:cNvSpPr txBox="1">
            <a:spLocks/>
          </p:cNvSpPr>
          <p:nvPr/>
        </p:nvSpPr>
        <p:spPr>
          <a:xfrm>
            <a:off x="105104" y="282277"/>
            <a:ext cx="11811000" cy="5710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References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FF593E-745A-0DAC-8FCE-3EE67B860640}"/>
              </a:ext>
            </a:extLst>
          </p:cNvPr>
          <p:cNvSpPr txBox="1"/>
          <p:nvPr/>
        </p:nvSpPr>
        <p:spPr>
          <a:xfrm>
            <a:off x="235974" y="1301780"/>
            <a:ext cx="1168012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[1]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Xie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Yihui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2015. </a:t>
            </a:r>
            <a:r>
              <a:rPr lang="en-US" b="0" i="1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Dynamic Documents with R and </a:t>
            </a:r>
            <a:r>
              <a:rPr lang="en-US" b="0" i="1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Knitr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2nd ed. Boca Raton, Florida: Chapman; Hall/CRC. </a:t>
            </a:r>
          </a:p>
          <a:p>
            <a:endParaRPr lang="en-US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Giorgi FM,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Ceraolo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Mercatelli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D. The R Language: An Engine for Bioinformatics and Data Science. Life (Basel). 2022 Apr 27;12(5):648.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10.3390/life12050648. </a:t>
            </a:r>
          </a:p>
          <a:p>
            <a:endParaRPr lang="en-US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Ito K, Murphy D. Application of ggplot2 to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Pharmacometric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Graphics. CPT Pharmacometrics Syst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Pharmacol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. 2013 Oct 16;2(10):e79.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10.1038/psp.2013.56. </a:t>
            </a:r>
          </a:p>
          <a:p>
            <a:endParaRPr lang="en-US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b="0" i="0" u="none" strike="noStrike" dirty="0" err="1">
                <a:effectLst/>
                <a:latin typeface="Arial" panose="020B0604020202020204" pitchFamily="34" charset="0"/>
                <a:cs typeface="Arial" panose="020B0604020202020204" pitchFamily="34" charset="0"/>
              </a:rPr>
              <a:t>Drăghici</a:t>
            </a:r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 S. Statistics and data analysis for microarrays using R and Bioconductor, 2nd Edition. CRC Press; 2012. 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0" i="0" u="none" strike="noStrike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[5]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Stiglic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G, Watson R,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Cilar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L. R you ready? Using the R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programme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for statistical analysis and graphics. Res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Nurs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Health. 2019 Dec;42(6):494-499.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doi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: 10.1002/nur.21990. </a:t>
            </a:r>
          </a:p>
          <a:p>
            <a:endParaRPr lang="en-US" dirty="0">
              <a:highlight>
                <a:srgbClr val="FFFFFF"/>
              </a:highlight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[6]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Gelfond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J,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Goros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M, Hernandez B,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Bokov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A. A System for an Accountable Data Analysis Process in R. R J. 2018 Jul;10(1):6-21. </a:t>
            </a:r>
            <a:r>
              <a:rPr lang="en-US" b="0" i="0" u="none" strike="noStrike" dirty="0" err="1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Epub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Arial" panose="020B0604020202020204" pitchFamily="34" charset="0"/>
                <a:cs typeface="Arial" panose="020B0604020202020204" pitchFamily="34" charset="0"/>
              </a:rPr>
              <a:t> 2018 May 15. 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407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F553-CF9C-C940-0C05-3FEE208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2398816"/>
            <a:ext cx="3657600" cy="3712832"/>
          </a:xfrm>
        </p:spPr>
        <p:txBody>
          <a:bodyPr/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Vitamin D is an essential nutrient and hormone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8F82E-F6DA-AD3F-E30C-59E05DFE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6196" y="1541704"/>
            <a:ext cx="7901889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79A64-B7A7-76E7-0F45-41859003A403}"/>
              </a:ext>
            </a:extLst>
          </p:cNvPr>
          <p:cNvSpPr txBox="1"/>
          <p:nvPr/>
        </p:nvSpPr>
        <p:spPr>
          <a:xfrm>
            <a:off x="123702" y="6341423"/>
            <a:ext cx="533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Saputo S,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Faustoferri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RC,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Quivey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RG Jr</a:t>
            </a:r>
            <a:r>
              <a:rPr lang="en-US" sz="1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Antimicrob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Agents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Chemother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2017 Dec 21;62(1):e01675-17.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6065393-171C-62E2-D384-7EF9992079C3}"/>
              </a:ext>
            </a:extLst>
          </p:cNvPr>
          <p:cNvSpPr/>
          <p:nvPr/>
        </p:nvSpPr>
        <p:spPr>
          <a:xfrm>
            <a:off x="7335837" y="2935925"/>
            <a:ext cx="1579419" cy="15437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D4F021-BC0B-8E2D-9EAF-634D33688BEC}"/>
              </a:ext>
            </a:extLst>
          </p:cNvPr>
          <p:cNvSpPr/>
          <p:nvPr/>
        </p:nvSpPr>
        <p:spPr>
          <a:xfrm>
            <a:off x="5866412" y="4475647"/>
            <a:ext cx="4381995" cy="332509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9AECA5-D8CD-448E-B1F5-A215B4A0D564}"/>
              </a:ext>
            </a:extLst>
          </p:cNvPr>
          <p:cNvSpPr/>
          <p:nvPr/>
        </p:nvSpPr>
        <p:spPr>
          <a:xfrm>
            <a:off x="0" y="-1"/>
            <a:ext cx="12192000" cy="893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995B895-45EE-9948-31F5-C57AD7D3416F}"/>
              </a:ext>
            </a:extLst>
          </p:cNvPr>
          <p:cNvSpPr txBox="1">
            <a:spLocks/>
          </p:cNvSpPr>
          <p:nvPr/>
        </p:nvSpPr>
        <p:spPr>
          <a:xfrm>
            <a:off x="-1" y="33986"/>
            <a:ext cx="12192000" cy="89338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Studies have shown the correlation between vitamin D and microbial population stability</a:t>
            </a:r>
          </a:p>
        </p:txBody>
      </p:sp>
    </p:spTree>
    <p:extLst>
      <p:ext uri="{BB962C8B-B14F-4D97-AF65-F5344CB8AC3E}">
        <p14:creationId xmlns:p14="http://schemas.microsoft.com/office/powerpoint/2010/main" val="14042806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47F553-CF9C-C940-0C05-3FEE2087E2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915" y="985652"/>
            <a:ext cx="3657600" cy="512599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We have also been heavily interested in bacterial biofilm and how biofilm positive tumors are correlated with increase disease progression.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B08F82E-F6DA-AD3F-E30C-59E05DFE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156" y="261706"/>
            <a:ext cx="7901889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879A64-B7A7-76E7-0F45-41859003A403}"/>
              </a:ext>
            </a:extLst>
          </p:cNvPr>
          <p:cNvSpPr txBox="1"/>
          <p:nvPr/>
        </p:nvSpPr>
        <p:spPr>
          <a:xfrm>
            <a:off x="123702" y="6341423"/>
            <a:ext cx="533842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Saputo S,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Faustoferri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RC,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Quivey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RG Jr</a:t>
            </a:r>
            <a:r>
              <a:rPr lang="en-US" sz="1000" dirty="0">
                <a:solidFill>
                  <a:srgbClr val="2121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Antimicrob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Agents </a:t>
            </a:r>
            <a:r>
              <a:rPr lang="en-US" sz="1000" b="0" i="0" dirty="0" err="1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Chemother</a:t>
            </a:r>
            <a:r>
              <a:rPr lang="en-US" sz="1000" b="0" i="0" dirty="0">
                <a:solidFill>
                  <a:srgbClr val="21212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2017 Dec 21;62(1):e01675-17. </a:t>
            </a:r>
            <a:endParaRPr lang="en-US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24" name="Picture 4" descr="The Science of Biofilms - Innovotech">
            <a:extLst>
              <a:ext uri="{FF2B5EF4-FFF2-40B4-BE49-F238E27FC236}">
                <a16:creationId xmlns:a16="http://schemas.microsoft.com/office/drawing/2014/main" id="{AAD5ABAD-D4EC-7905-C186-AB1FA1B23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131" y="4033693"/>
            <a:ext cx="5671641" cy="2633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A659103-CA16-71A9-A3D5-661316FD9936}"/>
              </a:ext>
            </a:extLst>
          </p:cNvPr>
          <p:cNvCxnSpPr>
            <a:cxnSpLocks/>
          </p:cNvCxnSpPr>
          <p:nvPr/>
        </p:nvCxnSpPr>
        <p:spPr>
          <a:xfrm>
            <a:off x="8071101" y="3719354"/>
            <a:ext cx="4120" cy="6049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A9A54E6E-438D-8609-087B-65AFEFA6C7F8}"/>
              </a:ext>
            </a:extLst>
          </p:cNvPr>
          <p:cNvCxnSpPr>
            <a:cxnSpLocks/>
          </p:cNvCxnSpPr>
          <p:nvPr/>
        </p:nvCxnSpPr>
        <p:spPr>
          <a:xfrm flipV="1">
            <a:off x="11269683" y="3125485"/>
            <a:ext cx="436082" cy="90820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58B90DE2-1C14-A7A6-1E9F-10253A75436B}"/>
              </a:ext>
            </a:extLst>
          </p:cNvPr>
          <p:cNvSpPr/>
          <p:nvPr/>
        </p:nvSpPr>
        <p:spPr>
          <a:xfrm>
            <a:off x="5325831" y="4033693"/>
            <a:ext cx="1757819" cy="38590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u="sng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Free floating cells</a:t>
            </a:r>
          </a:p>
        </p:txBody>
      </p:sp>
    </p:spTree>
    <p:extLst>
      <p:ext uri="{BB962C8B-B14F-4D97-AF65-F5344CB8AC3E}">
        <p14:creationId xmlns:p14="http://schemas.microsoft.com/office/powerpoint/2010/main" val="39076278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0FA823-CBBF-A196-5CA9-D5D8DAAC8F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11669"/>
            <a:ext cx="10515600" cy="345478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Does Vitamin D change the ability of a CRC-associated </a:t>
            </a:r>
            <a:r>
              <a:rPr lang="en-US" sz="4000" i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F. </a:t>
            </a:r>
            <a:r>
              <a:rPr lang="en-US" sz="4000" i="1" kern="1200" dirty="0" err="1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nucleatum</a:t>
            </a:r>
            <a:r>
              <a:rPr lang="en-US" sz="4000" i="1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r>
              <a:rPr lang="en-US" sz="4000" kern="12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strain to form biofilm?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022051E-312E-1DD2-8103-3D22FC0FF30A}"/>
              </a:ext>
            </a:extLst>
          </p:cNvPr>
          <p:cNvSpPr/>
          <p:nvPr/>
        </p:nvSpPr>
        <p:spPr>
          <a:xfrm>
            <a:off x="0" y="-1"/>
            <a:ext cx="12192000" cy="893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F9FD1BE-52FF-A8FA-2DC0-FEAF250D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3607" y="1"/>
            <a:ext cx="10515600" cy="893378"/>
          </a:xfrm>
        </p:spPr>
        <p:txBody>
          <a:bodyPr/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Research question:</a:t>
            </a:r>
          </a:p>
        </p:txBody>
      </p:sp>
    </p:spTree>
    <p:extLst>
      <p:ext uri="{BB962C8B-B14F-4D97-AF65-F5344CB8AC3E}">
        <p14:creationId xmlns:p14="http://schemas.microsoft.com/office/powerpoint/2010/main" val="36462175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2DA229A-B3F5-C0BA-4AC9-4BF8E8AF12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634532"/>
              </p:ext>
            </p:extLst>
          </p:nvPr>
        </p:nvGraphicFramePr>
        <p:xfrm>
          <a:off x="713012" y="1366188"/>
          <a:ext cx="10765971" cy="2275115"/>
        </p:xfrm>
        <a:graphic>
          <a:graphicData uri="http://schemas.openxmlformats.org/drawingml/2006/table">
            <a:tbl>
              <a:tblPr/>
              <a:tblGrid>
                <a:gridCol w="3588657">
                  <a:extLst>
                    <a:ext uri="{9D8B030D-6E8A-4147-A177-3AD203B41FA5}">
                      <a16:colId xmlns:a16="http://schemas.microsoft.com/office/drawing/2014/main" val="2365939466"/>
                    </a:ext>
                  </a:extLst>
                </a:gridCol>
                <a:gridCol w="3588657">
                  <a:extLst>
                    <a:ext uri="{9D8B030D-6E8A-4147-A177-3AD203B41FA5}">
                      <a16:colId xmlns:a16="http://schemas.microsoft.com/office/drawing/2014/main" val="706547200"/>
                    </a:ext>
                  </a:extLst>
                </a:gridCol>
                <a:gridCol w="3588657">
                  <a:extLst>
                    <a:ext uri="{9D8B030D-6E8A-4147-A177-3AD203B41FA5}">
                      <a16:colId xmlns:a16="http://schemas.microsoft.com/office/drawing/2014/main" val="3619750181"/>
                    </a:ext>
                  </a:extLst>
                </a:gridCol>
              </a:tblGrid>
              <a:tr h="455023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Reagents 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Treatment Concentration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effectLst/>
                        </a:rPr>
                        <a:t>Starting Concentrations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131499"/>
                  </a:ext>
                </a:extLst>
              </a:tr>
              <a:tr h="4550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Vitamin D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100 ng/</a:t>
                      </a:r>
                      <a:r>
                        <a:rPr lang="en-US" dirty="0" err="1">
                          <a:effectLst/>
                        </a:rPr>
                        <a:t>uL</a:t>
                      </a:r>
                      <a:r>
                        <a:rPr lang="en-US" dirty="0">
                          <a:effectLst/>
                        </a:rPr>
                        <a:t> (200 </a:t>
                      </a:r>
                      <a:r>
                        <a:rPr lang="en-US" dirty="0" err="1">
                          <a:effectLst/>
                        </a:rPr>
                        <a:t>uM</a:t>
                      </a:r>
                      <a:r>
                        <a:rPr lang="en-US" dirty="0">
                          <a:effectLst/>
                        </a:rPr>
                        <a:t>)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-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7141833"/>
                  </a:ext>
                </a:extLst>
              </a:tr>
              <a:tr h="4550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Resveratrol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100 ug/mL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25 mg/mL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07905838"/>
                  </a:ext>
                </a:extLst>
              </a:tr>
              <a:tr h="4550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Glucose 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1%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10%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9781801"/>
                  </a:ext>
                </a:extLst>
              </a:tr>
              <a:tr h="455023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</a:rPr>
                        <a:t>FeCl3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200 </a:t>
                      </a:r>
                      <a:r>
                        <a:rPr lang="en-US" dirty="0" err="1">
                          <a:effectLst/>
                        </a:rPr>
                        <a:t>uM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 M</a:t>
                      </a:r>
                    </a:p>
                  </a:txBody>
                  <a:tcPr marL="95250" marR="95250" anchor="ctr">
                    <a:lnL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75508153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47E18883-DB50-1EBA-6DA0-AB23CA195F78}"/>
              </a:ext>
            </a:extLst>
          </p:cNvPr>
          <p:cNvSpPr/>
          <p:nvPr/>
        </p:nvSpPr>
        <p:spPr>
          <a:xfrm>
            <a:off x="-2" y="0"/>
            <a:ext cx="12192000" cy="893379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017B16D0-42E2-A0DF-605A-C28304015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7" y="272701"/>
            <a:ext cx="10515600" cy="433661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Treatments</a:t>
            </a:r>
          </a:p>
        </p:txBody>
      </p:sp>
      <p:pic>
        <p:nvPicPr>
          <p:cNvPr id="5" name="Picture 4" descr="A table with different colored squares&#10;&#10;Description automatically generated">
            <a:extLst>
              <a:ext uri="{FF2B5EF4-FFF2-40B4-BE49-F238E27FC236}">
                <a16:creationId xmlns:a16="http://schemas.microsoft.com/office/drawing/2014/main" id="{30F99C43-0509-6604-5FA6-428FF27083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663"/>
          <a:stretch/>
        </p:blipFill>
        <p:spPr>
          <a:xfrm>
            <a:off x="2919021" y="3927744"/>
            <a:ext cx="6628102" cy="27362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F9D082A-1149-CF5C-8EBB-AA81044E587B}"/>
              </a:ext>
            </a:extLst>
          </p:cNvPr>
          <p:cNvSpPr/>
          <p:nvPr/>
        </p:nvSpPr>
        <p:spPr>
          <a:xfrm>
            <a:off x="2919021" y="3927744"/>
            <a:ext cx="6628102" cy="2736213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Left Bracket 7">
            <a:extLst>
              <a:ext uri="{FF2B5EF4-FFF2-40B4-BE49-F238E27FC236}">
                <a16:creationId xmlns:a16="http://schemas.microsoft.com/office/drawing/2014/main" id="{24FE97D2-9F02-8DA0-73A1-0194F09FCDD7}"/>
              </a:ext>
            </a:extLst>
          </p:cNvPr>
          <p:cNvSpPr/>
          <p:nvPr/>
        </p:nvSpPr>
        <p:spPr>
          <a:xfrm>
            <a:off x="2772696" y="4719485"/>
            <a:ext cx="87331" cy="782160"/>
          </a:xfrm>
          <a:prstGeom prst="leftBracket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6E0F53-200E-CAE9-3B6F-8D64C46D7789}"/>
              </a:ext>
            </a:extLst>
          </p:cNvPr>
          <p:cNvSpPr txBox="1"/>
          <p:nvPr/>
        </p:nvSpPr>
        <p:spPr>
          <a:xfrm>
            <a:off x="1585380" y="4938581"/>
            <a:ext cx="1128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Arial" panose="020B0604020202020204" pitchFamily="34" charset="0"/>
                <a:cs typeface="Arial" panose="020B0604020202020204" pitchFamily="34" charset="0"/>
              </a:rPr>
              <a:t>Vitamin D</a:t>
            </a:r>
          </a:p>
        </p:txBody>
      </p:sp>
    </p:spTree>
    <p:extLst>
      <p:ext uri="{BB962C8B-B14F-4D97-AF65-F5344CB8AC3E}">
        <p14:creationId xmlns:p14="http://schemas.microsoft.com/office/powerpoint/2010/main" val="1180571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Microorganisms | Free Full-Text | A High-Throughput Microtiter Plate  Screening Assay to Quantify and Differentiate Species in Dual-Species  Biofilms">
            <a:extLst>
              <a:ext uri="{FF2B5EF4-FFF2-40B4-BE49-F238E27FC236}">
                <a16:creationId xmlns:a16="http://schemas.microsoft.com/office/drawing/2014/main" id="{AECD3D79-7392-BE5E-0289-563D410040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952"/>
          <a:stretch/>
        </p:blipFill>
        <p:spPr bwMode="auto">
          <a:xfrm>
            <a:off x="407444" y="4833257"/>
            <a:ext cx="11602446" cy="19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diagram of a culture&#10;&#10;Description automatically generated">
            <a:extLst>
              <a:ext uri="{FF2B5EF4-FFF2-40B4-BE49-F238E27FC236}">
                <a16:creationId xmlns:a16="http://schemas.microsoft.com/office/drawing/2014/main" id="{1DFC48BD-22E6-CA51-DC5F-B6925D183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7547" y="132048"/>
            <a:ext cx="6859378" cy="4579826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F0B3AEA9-CC59-A712-DC19-6804342BA2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457" y="376010"/>
            <a:ext cx="3450771" cy="1325563"/>
          </a:xfrm>
        </p:spPr>
        <p:txBody>
          <a:bodyPr/>
          <a:lstStyle/>
          <a:p>
            <a:pPr algn="ctr"/>
            <a:r>
              <a:rPr lang="en-US" dirty="0"/>
              <a:t>Setup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2E72E48-FB68-D43E-06F3-FFE54F193EB4}"/>
              </a:ext>
            </a:extLst>
          </p:cNvPr>
          <p:cNvSpPr txBox="1"/>
          <p:nvPr/>
        </p:nvSpPr>
        <p:spPr>
          <a:xfrm>
            <a:off x="130627" y="2122714"/>
            <a:ext cx="4560125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Concentration range for Vitamin D: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3.125 ng/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– 100 ng/</a:t>
            </a:r>
            <a:r>
              <a:rPr lang="en-US" sz="2000" dirty="0" err="1">
                <a:latin typeface="Arial" panose="020B0604020202020204" pitchFamily="34" charset="0"/>
                <a:cs typeface="Arial" panose="020B0604020202020204" pitchFamily="34" charset="0"/>
              </a:rPr>
              <a:t>uL</a:t>
            </a:r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951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47E18883-DB50-1EBA-6DA0-AB23CA195F78}"/>
              </a:ext>
            </a:extLst>
          </p:cNvPr>
          <p:cNvSpPr/>
          <p:nvPr/>
        </p:nvSpPr>
        <p:spPr>
          <a:xfrm>
            <a:off x="0" y="2231713"/>
            <a:ext cx="12192000" cy="1861173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Disclaimer Images – Browse 4,319 Stock Photos, Vectors, and Video | Adobe  Stock">
            <a:extLst>
              <a:ext uri="{FF2B5EF4-FFF2-40B4-BE49-F238E27FC236}">
                <a16:creationId xmlns:a16="http://schemas.microsoft.com/office/drawing/2014/main" id="{5C9B45D0-1140-050B-06F7-E3E2E6CAD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143000"/>
            <a:ext cx="91440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65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C511-099C-2206-4131-463B4B8E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990"/>
            <a:ext cx="10515600" cy="4351338"/>
          </a:xfrm>
        </p:spPr>
        <p:txBody>
          <a:bodyPr/>
          <a:lstStyle/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Raw data: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Three technical</a:t>
            </a: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replicates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817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Excel analysis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ADC167D5-5650-584E-C440-49CBFE53B66D}"/>
              </a:ext>
            </a:extLst>
          </p:cNvPr>
          <p:cNvSpPr/>
          <p:nvPr/>
        </p:nvSpPr>
        <p:spPr>
          <a:xfrm>
            <a:off x="4315825" y="2340657"/>
            <a:ext cx="324465" cy="3048000"/>
          </a:xfrm>
          <a:prstGeom prst="leftBracket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table of numbers and letters&#10;&#10;Description automatically generated">
            <a:extLst>
              <a:ext uri="{FF2B5EF4-FFF2-40B4-BE49-F238E27FC236}">
                <a16:creationId xmlns:a16="http://schemas.microsoft.com/office/drawing/2014/main" id="{E3E44212-4ADC-290E-0234-1700E1C836E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8"/>
          <a:stretch/>
        </p:blipFill>
        <p:spPr>
          <a:xfrm>
            <a:off x="4753897" y="1353269"/>
            <a:ext cx="7231626" cy="5022777"/>
          </a:xfrm>
          <a:prstGeom prst="rect">
            <a:avLst/>
          </a:prstGeom>
        </p:spPr>
      </p:pic>
      <p:pic>
        <p:nvPicPr>
          <p:cNvPr id="2" name="Picture 2" descr="On The Struggle Bus – thelifeididntchoose">
            <a:extLst>
              <a:ext uri="{FF2B5EF4-FFF2-40B4-BE49-F238E27FC236}">
                <a16:creationId xmlns:a16="http://schemas.microsoft.com/office/drawing/2014/main" id="{00244FAE-B390-4CE6-DD42-7F18F1746D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06" y="4484947"/>
            <a:ext cx="2755925" cy="192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02451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B6C511-099C-2206-4131-463B4B8E27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88990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Separate data into columns: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Treatment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Concentration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ABS</a:t>
            </a:r>
          </a:p>
          <a:p>
            <a:pPr>
              <a:lnSpc>
                <a:spcPct val="150000"/>
              </a:lnSpc>
              <a:buFont typeface="Wingdings" pitchFamily="2" charset="2"/>
              <a:buChar char="Ø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94 columns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5F7FEE-AA3B-72B0-3D45-9890510F19D3}"/>
              </a:ext>
            </a:extLst>
          </p:cNvPr>
          <p:cNvSpPr/>
          <p:nvPr/>
        </p:nvSpPr>
        <p:spPr>
          <a:xfrm>
            <a:off x="0" y="0"/>
            <a:ext cx="12192000" cy="817672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D8C7FD7-6D13-4242-CF71-9F95D6AE7DA5}"/>
              </a:ext>
            </a:extLst>
          </p:cNvPr>
          <p:cNvSpPr txBox="1">
            <a:spLocks/>
          </p:cNvSpPr>
          <p:nvPr/>
        </p:nvSpPr>
        <p:spPr>
          <a:xfrm>
            <a:off x="948559" y="0"/>
            <a:ext cx="10515600" cy="8281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200" dirty="0">
                <a:latin typeface="Arial" panose="020B0604020202020204" pitchFamily="34" charset="0"/>
                <a:cs typeface="Arial" panose="020B0604020202020204" pitchFamily="34" charset="0"/>
              </a:rPr>
              <a:t>Excel analysis</a:t>
            </a:r>
          </a:p>
        </p:txBody>
      </p:sp>
      <p:pic>
        <p:nvPicPr>
          <p:cNvPr id="9" name="Picture 8" descr="A screenshot of a table&#10;&#10;Description automatically generated">
            <a:extLst>
              <a:ext uri="{FF2B5EF4-FFF2-40B4-BE49-F238E27FC236}">
                <a16:creationId xmlns:a16="http://schemas.microsoft.com/office/drawing/2014/main" id="{3F33C8C5-9876-624B-CF3E-2C4984E85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6359" y="817672"/>
            <a:ext cx="3608302" cy="604032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C611610-62E5-4F2C-2671-2822D9E7CE18}"/>
              </a:ext>
            </a:extLst>
          </p:cNvPr>
          <p:cNvSpPr/>
          <p:nvPr/>
        </p:nvSpPr>
        <p:spPr>
          <a:xfrm>
            <a:off x="6457950" y="1114425"/>
            <a:ext cx="3048000" cy="24765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7925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3080</TotalTime>
  <Words>652</Words>
  <Application>Microsoft Macintosh PowerPoint</Application>
  <PresentationFormat>Widescreen</PresentationFormat>
  <Paragraphs>89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Research question:</vt:lpstr>
      <vt:lpstr>Treatments</vt:lpstr>
      <vt:lpstr>Setup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Vitamin D/Biofilm Project</dc:title>
  <dc:creator>Reque , Leticia</dc:creator>
  <cp:lastModifiedBy>Leticia Testa</cp:lastModifiedBy>
  <cp:revision>47</cp:revision>
  <cp:lastPrinted>2024-05-02T14:46:08Z</cp:lastPrinted>
  <dcterms:created xsi:type="dcterms:W3CDTF">2023-09-29T13:17:04Z</dcterms:created>
  <dcterms:modified xsi:type="dcterms:W3CDTF">2024-05-02T16:05:32Z</dcterms:modified>
</cp:coreProperties>
</file>